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73" r:id="rId3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BFF"/>
    <a:srgbClr val="05B0F0"/>
    <a:srgbClr val="373737"/>
    <a:srgbClr val="FAFAFA"/>
    <a:srgbClr val="EBFAFF"/>
    <a:srgbClr val="828282"/>
    <a:srgbClr val="F5F5F5"/>
    <a:srgbClr val="EBEBEB"/>
    <a:srgbClr val="00B0F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/>
    <p:restoredTop sz="94507"/>
  </p:normalViewPr>
  <p:slideViewPr>
    <p:cSldViewPr snapToGrid="0" snapToObjects="1">
      <p:cViewPr varScale="1">
        <p:scale>
          <a:sx n="112" d="100"/>
          <a:sy n="112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9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668B71-7151-9748-85C4-2A9FAB93B7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AA2A3-2A70-054A-B9F3-44F0E34859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1A9E2-DE35-9C49-8DC2-B434CF802E8A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C581D-16E1-194A-A1B3-0969F25301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E4459-3C70-4540-88E1-49CFCB5089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C1719-5D36-B545-B382-F35D910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0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20E59-95C9-A34E-BC14-8B90B0407F82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FE851-6EFB-DE4F-8897-B7E8FA826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0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7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8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9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7ECCBA7D-BD4B-8342-A10E-A09410370FD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181855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7ECCBA7D-BD4B-8342-A10E-A09410370F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02F086B-2411-E745-88E3-C4B293533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065" y="1122363"/>
            <a:ext cx="11215868" cy="2387600"/>
          </a:xfrm>
        </p:spPr>
        <p:txBody>
          <a:bodyPr vert="horz" anchor="b"/>
          <a:lstStyle>
            <a:lvl1pPr algn="l">
              <a:defRPr sz="6000" b="0" i="0">
                <a:solidFill>
                  <a:schemeClr val="tx2"/>
                </a:solidFill>
                <a:latin typeface="PT Sans" panose="020B0503020203020204" pitchFamily="34" charset="77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9DC2E-4C02-F945-9798-6E687C80B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064" y="4242515"/>
            <a:ext cx="11215867" cy="457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800" b="0" i="0">
                <a:solidFill>
                  <a:srgbClr val="00B0F0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7C479-B744-1545-9B4C-6F968E39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2FC1931-8FA2-C444-8E14-2E6F6E37C35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4" y="3505699"/>
            <a:ext cx="11215868" cy="685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2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</p:spTree>
    <p:extLst>
      <p:ext uri="{BB962C8B-B14F-4D97-AF65-F5344CB8AC3E}">
        <p14:creationId xmlns:p14="http://schemas.microsoft.com/office/powerpoint/2010/main" val="4100152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18E1AC5-76F8-454E-B2E0-1FCAF0D131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462383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18E1AC5-76F8-454E-B2E0-1FCAF0D131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AC3B01-205C-F648-B6DC-97D54B45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tIns="822960" anchor="b" anchorCtr="0"/>
          <a:lstStyle>
            <a:lvl1pPr>
              <a:defRPr b="0" i="0" cap="none" baseline="0"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C6AF3-0770-8F4A-9C28-EF43F0DC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11A1F8-3C57-EA44-A6A4-5BD75463874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DACBC9-9227-694C-89B3-ED1989BD00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1477403"/>
            <a:ext cx="11215868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790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04BBAC86-0B5A-CA41-9282-377490A3B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408261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04BBAC86-0B5A-CA41-9282-377490A3B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D7884-518D-7F44-9828-80231C1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3C725A50-D3EB-064F-933B-9C755767765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1481328"/>
            <a:ext cx="5477757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2C98492C-95E7-5C42-B560-E9973D15F7C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6177" y="1481328"/>
            <a:ext cx="5477757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0DCAD53-F891-8D49-ABC9-FF4D34FF476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452D41-9347-F243-BF96-ABF0B750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 b="0" i="0"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801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BEB0E141-7EA2-AE4F-90CA-D750D42BD3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238927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BEB0E141-7EA2-AE4F-90CA-D750D42BD3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D48A-AC8C-B748-9247-A9D4CBFF8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066" y="1481328"/>
            <a:ext cx="5541264" cy="5614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06201D-B675-B640-9D97-C419383FB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9661" y="1481328"/>
            <a:ext cx="5541264" cy="5614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5D568-C11B-AF48-B09E-025997E2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1FC79BA2-7DE8-9749-AA31-806CE5965F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2097038"/>
            <a:ext cx="5541264" cy="403229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299AD109-F81C-4C4B-B80F-2FDD97EE1D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59661" y="2097038"/>
            <a:ext cx="5544273" cy="403229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F40D970-E561-3E44-AD61-2A7E3AA690D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9280E93-006A-084B-81F2-687BB513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939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4F89A4F-DF6C-984D-8837-4BB0E51899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500136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4F89A4F-DF6C-984D-8837-4BB0E51899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2D9BC-A1C6-0941-850D-1AB3D93A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689DD54-20EE-514C-91B0-D8440C6FCBD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300378-2E9B-7C49-8375-A20AEFFF9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39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ABFA0C1-9BCD-DC49-9256-992EA82F99C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700407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ABFA0C1-9BCD-DC49-9256-992EA82F99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>
            <a:extLst>
              <a:ext uri="{FF2B5EF4-FFF2-40B4-BE49-F238E27FC236}">
                <a16:creationId xmlns:a16="http://schemas.microsoft.com/office/drawing/2014/main" id="{1516DAD7-0788-CB42-8AD1-7B33B111EF31}"/>
              </a:ext>
            </a:extLst>
          </p:cNvPr>
          <p:cNvSpPr/>
          <p:nvPr userDrawn="1"/>
        </p:nvSpPr>
        <p:spPr>
          <a:xfrm>
            <a:off x="5216952" y="3311350"/>
            <a:ext cx="914400" cy="9144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808080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992C1D7-B13F-A84A-B389-F63EB6FFD3DA}"/>
              </a:ext>
            </a:extLst>
          </p:cNvPr>
          <p:cNvSpPr/>
          <p:nvPr userDrawn="1"/>
        </p:nvSpPr>
        <p:spPr>
          <a:xfrm>
            <a:off x="4422983" y="3311350"/>
            <a:ext cx="914400" cy="914400"/>
          </a:xfrm>
          <a:prstGeom prst="rect">
            <a:avLst/>
          </a:prstGeom>
          <a:solidFill>
            <a:srgbClr val="6D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6D6D6D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7C112-FEF3-A84B-811E-0DD1F7B42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F9EAF9-05A6-4B40-9509-C0B8F8BCA8E3}"/>
              </a:ext>
            </a:extLst>
          </p:cNvPr>
          <p:cNvSpPr/>
          <p:nvPr userDrawn="1"/>
        </p:nvSpPr>
        <p:spPr>
          <a:xfrm>
            <a:off x="214302" y="280504"/>
            <a:ext cx="9144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000000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BA55F-00F3-A64D-BCE3-D220008E635A}"/>
              </a:ext>
            </a:extLst>
          </p:cNvPr>
          <p:cNvSpPr/>
          <p:nvPr userDrawn="1"/>
        </p:nvSpPr>
        <p:spPr>
          <a:xfrm>
            <a:off x="214302" y="1291345"/>
            <a:ext cx="914400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00B0F0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89394C-FBED-AE41-8583-D9CF155C7BD4}"/>
              </a:ext>
            </a:extLst>
          </p:cNvPr>
          <p:cNvSpPr/>
          <p:nvPr userDrawn="1"/>
        </p:nvSpPr>
        <p:spPr>
          <a:xfrm>
            <a:off x="10789534" y="4658798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D0CECE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982000-37B6-9048-BEDB-68D88649417E}"/>
              </a:ext>
            </a:extLst>
          </p:cNvPr>
          <p:cNvSpPr/>
          <p:nvPr userDrawn="1"/>
        </p:nvSpPr>
        <p:spPr>
          <a:xfrm>
            <a:off x="214302" y="4658798"/>
            <a:ext cx="914400" cy="914400"/>
          </a:xfrm>
          <a:prstGeom prst="rect">
            <a:avLst/>
          </a:prstGeom>
          <a:solidFill>
            <a:srgbClr val="F00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F000B0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98519D-421B-8C45-AF32-92C0B2452AF6}"/>
              </a:ext>
            </a:extLst>
          </p:cNvPr>
          <p:cNvSpPr/>
          <p:nvPr userDrawn="1"/>
        </p:nvSpPr>
        <p:spPr>
          <a:xfrm>
            <a:off x="214302" y="2302186"/>
            <a:ext cx="914400" cy="914400"/>
          </a:xfrm>
          <a:prstGeom prst="rect">
            <a:avLst/>
          </a:prstGeom>
          <a:solidFill>
            <a:srgbClr val="828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828282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FD4E84-2EB4-AA42-84B1-A7DDB09D0B24}"/>
              </a:ext>
            </a:extLst>
          </p:cNvPr>
          <p:cNvSpPr/>
          <p:nvPr userDrawn="1"/>
        </p:nvSpPr>
        <p:spPr>
          <a:xfrm>
            <a:off x="10774739" y="1291345"/>
            <a:ext cx="914400" cy="914400"/>
          </a:xfrm>
          <a:prstGeom prst="rect">
            <a:avLst/>
          </a:prstGeom>
          <a:solidFill>
            <a:srgbClr val="EC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ECFAFF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2C4D29-0965-0746-9FB5-C34A3D40AFAB}"/>
              </a:ext>
            </a:extLst>
          </p:cNvPr>
          <p:cNvSpPr/>
          <p:nvPr userDrawn="1"/>
        </p:nvSpPr>
        <p:spPr>
          <a:xfrm>
            <a:off x="9980766" y="1291345"/>
            <a:ext cx="914400" cy="914400"/>
          </a:xfrm>
          <a:prstGeom prst="rect">
            <a:avLst/>
          </a:prstGeom>
          <a:solidFill>
            <a:srgbClr val="D8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D8F5FF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279435-11B2-C347-9413-16CDFD181B81}"/>
              </a:ext>
            </a:extLst>
          </p:cNvPr>
          <p:cNvSpPr/>
          <p:nvPr userDrawn="1"/>
        </p:nvSpPr>
        <p:spPr>
          <a:xfrm>
            <a:off x="9186797" y="1291345"/>
            <a:ext cx="914400" cy="914400"/>
          </a:xfrm>
          <a:prstGeom prst="rect">
            <a:avLst/>
          </a:prstGeom>
          <a:solidFill>
            <a:srgbClr val="C5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C5F0FF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724600-014A-ED46-A5E3-9BB61D039750}"/>
              </a:ext>
            </a:extLst>
          </p:cNvPr>
          <p:cNvSpPr/>
          <p:nvPr userDrawn="1"/>
        </p:nvSpPr>
        <p:spPr>
          <a:xfrm>
            <a:off x="8392828" y="1291345"/>
            <a:ext cx="914400" cy="914400"/>
          </a:xfrm>
          <a:prstGeom prst="rect">
            <a:avLst/>
          </a:prstGeom>
          <a:solidFill>
            <a:srgbClr val="B2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B2EAFF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AE2F53-DDE5-6F4A-BF93-190A3A660A9D}"/>
              </a:ext>
            </a:extLst>
          </p:cNvPr>
          <p:cNvSpPr/>
          <p:nvPr userDrawn="1"/>
        </p:nvSpPr>
        <p:spPr>
          <a:xfrm>
            <a:off x="7598859" y="1291345"/>
            <a:ext cx="914400" cy="914400"/>
          </a:xfrm>
          <a:prstGeom prst="rect">
            <a:avLst/>
          </a:prstGeom>
          <a:solidFill>
            <a:srgbClr val="9E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9EE5FF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B12528-6266-FC41-9704-278F1E8F11FC}"/>
              </a:ext>
            </a:extLst>
          </p:cNvPr>
          <p:cNvSpPr/>
          <p:nvPr userDrawn="1"/>
        </p:nvSpPr>
        <p:spPr>
          <a:xfrm>
            <a:off x="6804890" y="1291345"/>
            <a:ext cx="914400" cy="914400"/>
          </a:xfrm>
          <a:prstGeom prst="rect">
            <a:avLst/>
          </a:prstGeom>
          <a:solidFill>
            <a:srgbClr val="8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8BE0FF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D24891-D138-BE48-B60D-EABCA33E523B}"/>
              </a:ext>
            </a:extLst>
          </p:cNvPr>
          <p:cNvSpPr/>
          <p:nvPr userDrawn="1"/>
        </p:nvSpPr>
        <p:spPr>
          <a:xfrm>
            <a:off x="6010921" y="1291345"/>
            <a:ext cx="914400" cy="914400"/>
          </a:xfrm>
          <a:prstGeom prst="rect">
            <a:avLst/>
          </a:prstGeom>
          <a:solidFill>
            <a:srgbClr val="78D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78DBFF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658BEF-BE3D-944F-850E-25AE476E32D2}"/>
              </a:ext>
            </a:extLst>
          </p:cNvPr>
          <p:cNvSpPr/>
          <p:nvPr userDrawn="1"/>
        </p:nvSpPr>
        <p:spPr>
          <a:xfrm>
            <a:off x="5216952" y="1291345"/>
            <a:ext cx="914400" cy="914400"/>
          </a:xfrm>
          <a:prstGeom prst="rect">
            <a:avLst/>
          </a:prstGeom>
          <a:solidFill>
            <a:srgbClr val="65D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65D6FF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837516-CFC6-1944-9F6A-F509497A3A75}"/>
              </a:ext>
            </a:extLst>
          </p:cNvPr>
          <p:cNvSpPr/>
          <p:nvPr userDrawn="1"/>
        </p:nvSpPr>
        <p:spPr>
          <a:xfrm>
            <a:off x="4422983" y="1291345"/>
            <a:ext cx="914400" cy="914400"/>
          </a:xfrm>
          <a:prstGeom prst="rect">
            <a:avLst/>
          </a:prstGeom>
          <a:solidFill>
            <a:srgbClr val="51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51D1FF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BEA25A-970D-7944-9976-06149AA2F66A}"/>
              </a:ext>
            </a:extLst>
          </p:cNvPr>
          <p:cNvSpPr/>
          <p:nvPr userDrawn="1"/>
        </p:nvSpPr>
        <p:spPr>
          <a:xfrm>
            <a:off x="3629014" y="1291345"/>
            <a:ext cx="914400" cy="914400"/>
          </a:xfrm>
          <a:prstGeom prst="rect">
            <a:avLst/>
          </a:prstGeom>
          <a:solidFill>
            <a:srgbClr val="3E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3ECCFF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4DBB50-4444-1E4A-8A67-A71108257347}"/>
              </a:ext>
            </a:extLst>
          </p:cNvPr>
          <p:cNvSpPr/>
          <p:nvPr userDrawn="1"/>
        </p:nvSpPr>
        <p:spPr>
          <a:xfrm>
            <a:off x="2835045" y="1291345"/>
            <a:ext cx="914400" cy="914400"/>
          </a:xfrm>
          <a:prstGeom prst="rect">
            <a:avLst/>
          </a:prstGeom>
          <a:solidFill>
            <a:srgbClr val="2BC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2BC6FF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279DA8-B02F-0042-BA99-ACAC53330DD7}"/>
              </a:ext>
            </a:extLst>
          </p:cNvPr>
          <p:cNvSpPr/>
          <p:nvPr userDrawn="1"/>
        </p:nvSpPr>
        <p:spPr>
          <a:xfrm>
            <a:off x="2041076" y="1291345"/>
            <a:ext cx="914400" cy="914400"/>
          </a:xfrm>
          <a:prstGeom prst="rect">
            <a:avLst/>
          </a:prstGeom>
          <a:solidFill>
            <a:srgbClr val="17C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17C1FF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AAACDE-8DB9-6242-8497-131AA3A3B2AA}"/>
              </a:ext>
            </a:extLst>
          </p:cNvPr>
          <p:cNvSpPr/>
          <p:nvPr userDrawn="1"/>
        </p:nvSpPr>
        <p:spPr>
          <a:xfrm>
            <a:off x="1247107" y="1291345"/>
            <a:ext cx="914400" cy="914400"/>
          </a:xfrm>
          <a:prstGeom prst="rect">
            <a:avLst/>
          </a:prstGeom>
          <a:solidFill>
            <a:srgbClr val="04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04BCFF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D84EAF-07B9-9448-9238-243EDD0A1042}"/>
              </a:ext>
            </a:extLst>
          </p:cNvPr>
          <p:cNvSpPr/>
          <p:nvPr userDrawn="1"/>
        </p:nvSpPr>
        <p:spPr>
          <a:xfrm>
            <a:off x="10774739" y="280504"/>
            <a:ext cx="914400" cy="914400"/>
          </a:xfrm>
          <a:prstGeom prst="rect">
            <a:avLst/>
          </a:prstGeom>
          <a:solidFill>
            <a:srgbClr val="00A3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00A3DF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250093-2AF5-4643-B3C0-09F16387AF36}"/>
              </a:ext>
            </a:extLst>
          </p:cNvPr>
          <p:cNvSpPr/>
          <p:nvPr userDrawn="1"/>
        </p:nvSpPr>
        <p:spPr>
          <a:xfrm>
            <a:off x="9980766" y="280504"/>
            <a:ext cx="914400" cy="914400"/>
          </a:xfrm>
          <a:prstGeom prst="rect">
            <a:avLst/>
          </a:prstGeom>
          <a:solidFill>
            <a:srgbClr val="009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0097CD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4F2231F-0501-4247-BACD-E50E7CE7620F}"/>
              </a:ext>
            </a:extLst>
          </p:cNvPr>
          <p:cNvSpPr/>
          <p:nvPr userDrawn="1"/>
        </p:nvSpPr>
        <p:spPr>
          <a:xfrm>
            <a:off x="9186797" y="280504"/>
            <a:ext cx="914400" cy="914400"/>
          </a:xfrm>
          <a:prstGeom prst="rect">
            <a:avLst/>
          </a:prstGeom>
          <a:solidFill>
            <a:srgbClr val="00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008ABC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8D5587-CB8B-AA42-BEA4-8964D52A3757}"/>
              </a:ext>
            </a:extLst>
          </p:cNvPr>
          <p:cNvSpPr/>
          <p:nvPr userDrawn="1"/>
        </p:nvSpPr>
        <p:spPr>
          <a:xfrm>
            <a:off x="8392828" y="280504"/>
            <a:ext cx="914400" cy="914400"/>
          </a:xfrm>
          <a:prstGeom prst="rect">
            <a:avLst/>
          </a:prstGeom>
          <a:solidFill>
            <a:srgbClr val="007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007EAB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E357D7-D646-894A-AB3C-589B6233721D}"/>
              </a:ext>
            </a:extLst>
          </p:cNvPr>
          <p:cNvSpPr/>
          <p:nvPr userDrawn="1"/>
        </p:nvSpPr>
        <p:spPr>
          <a:xfrm>
            <a:off x="7598859" y="280504"/>
            <a:ext cx="914400" cy="914400"/>
          </a:xfrm>
          <a:prstGeom prst="rect">
            <a:avLst/>
          </a:prstGeom>
          <a:solidFill>
            <a:srgbClr val="007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00719A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DF7C5E-7D64-7944-86B7-007401BB385B}"/>
              </a:ext>
            </a:extLst>
          </p:cNvPr>
          <p:cNvSpPr/>
          <p:nvPr userDrawn="1"/>
        </p:nvSpPr>
        <p:spPr>
          <a:xfrm>
            <a:off x="6804890" y="280504"/>
            <a:ext cx="914400" cy="914400"/>
          </a:xfrm>
          <a:prstGeom prst="rect">
            <a:avLst/>
          </a:prstGeom>
          <a:solidFill>
            <a:srgbClr val="006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006489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276E43-1C1C-9847-B5E2-656AD4B71E8B}"/>
              </a:ext>
            </a:extLst>
          </p:cNvPr>
          <p:cNvSpPr/>
          <p:nvPr userDrawn="1"/>
        </p:nvSpPr>
        <p:spPr>
          <a:xfrm>
            <a:off x="6010921" y="280504"/>
            <a:ext cx="914400" cy="9144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005878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1AB0E4-8D4E-9344-8959-E7D96E47BF2B}"/>
              </a:ext>
            </a:extLst>
          </p:cNvPr>
          <p:cNvSpPr/>
          <p:nvPr userDrawn="1"/>
        </p:nvSpPr>
        <p:spPr>
          <a:xfrm>
            <a:off x="5216952" y="280504"/>
            <a:ext cx="914400" cy="914400"/>
          </a:xfrm>
          <a:prstGeom prst="rect">
            <a:avLst/>
          </a:prstGeom>
          <a:solidFill>
            <a:srgbClr val="004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004B67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841FA7-82E1-1C40-8E7C-FC4EFEDA539E}"/>
              </a:ext>
            </a:extLst>
          </p:cNvPr>
          <p:cNvSpPr/>
          <p:nvPr userDrawn="1"/>
        </p:nvSpPr>
        <p:spPr>
          <a:xfrm>
            <a:off x="4422983" y="280504"/>
            <a:ext cx="914400" cy="914400"/>
          </a:xfrm>
          <a:prstGeom prst="rect">
            <a:avLst/>
          </a:prstGeom>
          <a:solidFill>
            <a:srgbClr val="003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003F56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98EEF5-A163-CB43-8F70-A7A83FED8AA8}"/>
              </a:ext>
            </a:extLst>
          </p:cNvPr>
          <p:cNvSpPr/>
          <p:nvPr userDrawn="1"/>
        </p:nvSpPr>
        <p:spPr>
          <a:xfrm>
            <a:off x="3629014" y="280504"/>
            <a:ext cx="914400" cy="914400"/>
          </a:xfrm>
          <a:prstGeom prst="rect">
            <a:avLst/>
          </a:prstGeom>
          <a:solidFill>
            <a:srgbClr val="0032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003244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6F4811E-718F-9F42-95A5-1DF94024EE89}"/>
              </a:ext>
            </a:extLst>
          </p:cNvPr>
          <p:cNvSpPr/>
          <p:nvPr userDrawn="1"/>
        </p:nvSpPr>
        <p:spPr>
          <a:xfrm>
            <a:off x="2835045" y="280504"/>
            <a:ext cx="914400" cy="914400"/>
          </a:xfrm>
          <a:prstGeom prst="rect">
            <a:avLst/>
          </a:prstGeom>
          <a:solidFill>
            <a:srgbClr val="002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002633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BFDEC88-B648-1544-B32E-85095A33E96F}"/>
              </a:ext>
            </a:extLst>
          </p:cNvPr>
          <p:cNvSpPr/>
          <p:nvPr userDrawn="1"/>
        </p:nvSpPr>
        <p:spPr>
          <a:xfrm>
            <a:off x="2041076" y="280504"/>
            <a:ext cx="914400" cy="914400"/>
          </a:xfrm>
          <a:prstGeom prst="rect">
            <a:avLst/>
          </a:prstGeom>
          <a:solidFill>
            <a:srgbClr val="001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001922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B044E24-24C9-F341-A865-333FC3CB09AC}"/>
              </a:ext>
            </a:extLst>
          </p:cNvPr>
          <p:cNvSpPr/>
          <p:nvPr userDrawn="1"/>
        </p:nvSpPr>
        <p:spPr>
          <a:xfrm>
            <a:off x="1247107" y="280504"/>
            <a:ext cx="914400" cy="914400"/>
          </a:xfrm>
          <a:prstGeom prst="rect">
            <a:avLst/>
          </a:prstGeom>
          <a:solidFill>
            <a:srgbClr val="000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000D11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8052FBC-69C4-CF4D-BC6B-F6C5F2DC61CD}"/>
              </a:ext>
            </a:extLst>
          </p:cNvPr>
          <p:cNvSpPr/>
          <p:nvPr userDrawn="1"/>
        </p:nvSpPr>
        <p:spPr>
          <a:xfrm>
            <a:off x="2329348" y="4658798"/>
            <a:ext cx="914400" cy="914400"/>
          </a:xfrm>
          <a:prstGeom prst="rect">
            <a:avLst/>
          </a:prstGeom>
          <a:solidFill>
            <a:srgbClr val="00F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00F090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D6F309D-61EC-8445-B627-32B630A0F6F6}"/>
              </a:ext>
            </a:extLst>
          </p:cNvPr>
          <p:cNvSpPr/>
          <p:nvPr userDrawn="1"/>
        </p:nvSpPr>
        <p:spPr>
          <a:xfrm>
            <a:off x="8674486" y="4658798"/>
            <a:ext cx="914400" cy="914400"/>
          </a:xfrm>
          <a:prstGeom prst="rect">
            <a:avLst/>
          </a:prstGeom>
          <a:solidFill>
            <a:srgbClr val="001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0010F0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349634-4AD6-5A4B-84BC-F6A7F22A401D}"/>
              </a:ext>
            </a:extLst>
          </p:cNvPr>
          <p:cNvSpPr/>
          <p:nvPr userDrawn="1"/>
        </p:nvSpPr>
        <p:spPr>
          <a:xfrm>
            <a:off x="6559440" y="4658798"/>
            <a:ext cx="914400" cy="914400"/>
          </a:xfrm>
          <a:prstGeom prst="rect">
            <a:avLst/>
          </a:prstGeom>
          <a:solidFill>
            <a:srgbClr val="F04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F04000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8A52551-85DC-1647-B04B-625EE4137958}"/>
              </a:ext>
            </a:extLst>
          </p:cNvPr>
          <p:cNvSpPr/>
          <p:nvPr userDrawn="1"/>
        </p:nvSpPr>
        <p:spPr>
          <a:xfrm>
            <a:off x="4444394" y="4658798"/>
            <a:ext cx="914400" cy="914400"/>
          </a:xfrm>
          <a:prstGeom prst="rect">
            <a:avLst/>
          </a:prstGeom>
          <a:solidFill>
            <a:srgbClr val="F000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F00010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87ECFC-91A9-9C4D-8CC8-166F4246D3E7}"/>
              </a:ext>
            </a:extLst>
          </p:cNvPr>
          <p:cNvSpPr/>
          <p:nvPr userDrawn="1"/>
        </p:nvSpPr>
        <p:spPr>
          <a:xfrm>
            <a:off x="10774739" y="2301627"/>
            <a:ext cx="914400" cy="9144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F6F6F6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CCFCBF-3BFF-8345-8826-1808386149AF}"/>
              </a:ext>
            </a:extLst>
          </p:cNvPr>
          <p:cNvSpPr/>
          <p:nvPr userDrawn="1"/>
        </p:nvSpPr>
        <p:spPr>
          <a:xfrm>
            <a:off x="9980766" y="2301627"/>
            <a:ext cx="914400" cy="9144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EDEDED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D95735E-6E1B-2547-A1EE-BCA2472D2D8C}"/>
              </a:ext>
            </a:extLst>
          </p:cNvPr>
          <p:cNvSpPr/>
          <p:nvPr userDrawn="1"/>
        </p:nvSpPr>
        <p:spPr>
          <a:xfrm>
            <a:off x="9186797" y="2301627"/>
            <a:ext cx="914400" cy="9144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E4E4E4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861949-708F-3E44-B259-02F6E9B78322}"/>
              </a:ext>
            </a:extLst>
          </p:cNvPr>
          <p:cNvSpPr/>
          <p:nvPr userDrawn="1"/>
        </p:nvSpPr>
        <p:spPr>
          <a:xfrm>
            <a:off x="8392828" y="2301627"/>
            <a:ext cx="914400" cy="914400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DBDBDB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5921D43-9BAF-1945-B1B1-6B6ACF357AE7}"/>
              </a:ext>
            </a:extLst>
          </p:cNvPr>
          <p:cNvSpPr/>
          <p:nvPr userDrawn="1"/>
        </p:nvSpPr>
        <p:spPr>
          <a:xfrm>
            <a:off x="7598859" y="2301627"/>
            <a:ext cx="914400" cy="9144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D2D2D2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FD75733-ADB1-AB48-8E06-98B5DE3659EA}"/>
              </a:ext>
            </a:extLst>
          </p:cNvPr>
          <p:cNvSpPr/>
          <p:nvPr userDrawn="1"/>
        </p:nvSpPr>
        <p:spPr>
          <a:xfrm>
            <a:off x="6804890" y="2301627"/>
            <a:ext cx="914400" cy="914400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C9C9C9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E00B561-9D59-FA44-ABF7-7C72AA7A677E}"/>
              </a:ext>
            </a:extLst>
          </p:cNvPr>
          <p:cNvSpPr/>
          <p:nvPr userDrawn="1"/>
        </p:nvSpPr>
        <p:spPr>
          <a:xfrm>
            <a:off x="6010921" y="2301627"/>
            <a:ext cx="914400" cy="914400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C1C1C1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36E4C40-ED26-E549-846E-0DC8C340E2F4}"/>
              </a:ext>
            </a:extLst>
          </p:cNvPr>
          <p:cNvSpPr/>
          <p:nvPr userDrawn="1"/>
        </p:nvSpPr>
        <p:spPr>
          <a:xfrm>
            <a:off x="5216952" y="2301627"/>
            <a:ext cx="914400" cy="914400"/>
          </a:xfrm>
          <a:prstGeom prst="rect">
            <a:avLst/>
          </a:prstGeom>
          <a:solidFill>
            <a:srgbClr val="B8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B8B8B8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6C15C35-DD2F-114F-96DB-5AA622E917AC}"/>
              </a:ext>
            </a:extLst>
          </p:cNvPr>
          <p:cNvSpPr/>
          <p:nvPr userDrawn="1"/>
        </p:nvSpPr>
        <p:spPr>
          <a:xfrm>
            <a:off x="4422983" y="2301627"/>
            <a:ext cx="914400" cy="914400"/>
          </a:xfrm>
          <a:prstGeom prst="rect">
            <a:avLst/>
          </a:prstGeom>
          <a:solidFill>
            <a:srgbClr val="AFA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AFAFAF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342003-6E5C-2541-AECF-81629F9C89AA}"/>
              </a:ext>
            </a:extLst>
          </p:cNvPr>
          <p:cNvSpPr/>
          <p:nvPr userDrawn="1"/>
        </p:nvSpPr>
        <p:spPr>
          <a:xfrm>
            <a:off x="3629014" y="2301627"/>
            <a:ext cx="914400" cy="914400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A6A6A6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8FB14EC-1737-7542-8C00-0B340DD8F6B4}"/>
              </a:ext>
            </a:extLst>
          </p:cNvPr>
          <p:cNvSpPr/>
          <p:nvPr userDrawn="1"/>
        </p:nvSpPr>
        <p:spPr>
          <a:xfrm>
            <a:off x="2835045" y="2301627"/>
            <a:ext cx="914400" cy="914400"/>
          </a:xfrm>
          <a:prstGeom prst="rect">
            <a:avLst/>
          </a:prstGeom>
          <a:solidFill>
            <a:srgbClr val="9D9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9D9D9D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EECDD12-4B4C-2044-986A-84C4BE3A603F}"/>
              </a:ext>
            </a:extLst>
          </p:cNvPr>
          <p:cNvSpPr/>
          <p:nvPr userDrawn="1"/>
        </p:nvSpPr>
        <p:spPr>
          <a:xfrm>
            <a:off x="2041076" y="2301627"/>
            <a:ext cx="914400" cy="914400"/>
          </a:xfrm>
          <a:prstGeom prst="rect">
            <a:avLst/>
          </a:prstGeom>
          <a:solidFill>
            <a:srgbClr val="949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949494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3FEE0B-1FAF-B248-A4F0-490DC141A86A}"/>
              </a:ext>
            </a:extLst>
          </p:cNvPr>
          <p:cNvSpPr/>
          <p:nvPr userDrawn="1"/>
        </p:nvSpPr>
        <p:spPr>
          <a:xfrm>
            <a:off x="1247107" y="2301627"/>
            <a:ext cx="914400" cy="914400"/>
          </a:xfrm>
          <a:prstGeom prst="rect">
            <a:avLst/>
          </a:prstGeom>
          <a:solidFill>
            <a:srgbClr val="8B8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8B8B8B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79F4DE-80DB-6C45-A920-3E20EBE6AC80}"/>
              </a:ext>
            </a:extLst>
          </p:cNvPr>
          <p:cNvSpPr/>
          <p:nvPr userDrawn="1"/>
        </p:nvSpPr>
        <p:spPr>
          <a:xfrm>
            <a:off x="214302" y="3311909"/>
            <a:ext cx="914400" cy="914400"/>
          </a:xfrm>
          <a:prstGeom prst="rect">
            <a:avLst/>
          </a:prstGeom>
          <a:solidFill>
            <a:srgbClr val="12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121212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46F5CAC-B348-6349-8AFC-8826693E9D61}"/>
              </a:ext>
            </a:extLst>
          </p:cNvPr>
          <p:cNvSpPr/>
          <p:nvPr userDrawn="1"/>
        </p:nvSpPr>
        <p:spPr>
          <a:xfrm>
            <a:off x="3629014" y="3311350"/>
            <a:ext cx="914400" cy="914400"/>
          </a:xfrm>
          <a:prstGeom prst="rect">
            <a:avLst/>
          </a:prstGeom>
          <a:solidFill>
            <a:srgbClr val="5B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5B5B5B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B2C1B4F-0F3C-D449-A996-25F02F34A116}"/>
              </a:ext>
            </a:extLst>
          </p:cNvPr>
          <p:cNvSpPr/>
          <p:nvPr userDrawn="1"/>
        </p:nvSpPr>
        <p:spPr>
          <a:xfrm>
            <a:off x="2835045" y="3311350"/>
            <a:ext cx="914400" cy="914400"/>
          </a:xfrm>
          <a:prstGeom prst="rect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494949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47C5D9-B465-644D-A9F8-7EA092ADF592}"/>
              </a:ext>
            </a:extLst>
          </p:cNvPr>
          <p:cNvSpPr/>
          <p:nvPr userDrawn="1"/>
        </p:nvSpPr>
        <p:spPr>
          <a:xfrm>
            <a:off x="2041076" y="3311350"/>
            <a:ext cx="914400" cy="914400"/>
          </a:xfrm>
          <a:prstGeom prst="rect">
            <a:avLst/>
          </a:prstGeom>
          <a:solidFill>
            <a:srgbClr val="3737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373737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98F947B-615C-D145-AD4A-12D496F1D7CC}"/>
              </a:ext>
            </a:extLst>
          </p:cNvPr>
          <p:cNvSpPr/>
          <p:nvPr userDrawn="1"/>
        </p:nvSpPr>
        <p:spPr>
          <a:xfrm>
            <a:off x="1247107" y="3311350"/>
            <a:ext cx="914400" cy="914400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242424</a:t>
            </a:r>
          </a:p>
        </p:txBody>
      </p:sp>
    </p:spTree>
    <p:extLst>
      <p:ext uri="{BB962C8B-B14F-4D97-AF65-F5344CB8AC3E}">
        <p14:creationId xmlns:p14="http://schemas.microsoft.com/office/powerpoint/2010/main" val="170894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42CE659-AA24-5445-91FE-A302F199A5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29913004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7772400" imgH="10058400" progId="TCLayout.ActiveDocument.1">
                  <p:embed/>
                </p:oleObj>
              </mc:Choice>
              <mc:Fallback>
                <p:oleObj name="think-cell Slide" r:id="rId9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42CE659-AA24-5445-91FE-A302F199A5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7F589-C28D-0543-8809-E80D4A2E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B850AE-2589-ED41-9B51-4FBAA947857C}"/>
              </a:ext>
            </a:extLst>
          </p:cNvPr>
          <p:cNvCxnSpPr>
            <a:cxnSpLocks/>
          </p:cNvCxnSpPr>
          <p:nvPr userDrawn="1"/>
        </p:nvCxnSpPr>
        <p:spPr>
          <a:xfrm>
            <a:off x="488066" y="6261815"/>
            <a:ext cx="1121586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F8A23C5C-581D-474F-BF2A-386FA2DAA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0533" y="6270731"/>
            <a:ext cx="533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828282"/>
                </a:solidFill>
                <a:latin typeface="PT Sans" panose="020B0503020203020204" pitchFamily="34" charset="77"/>
              </a:defRPr>
            </a:lvl1pPr>
          </a:lstStyle>
          <a:p>
            <a:fld id="{9E429E68-2DAD-1C4E-BE37-0415E0F05AB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A1C2D2-0193-2091-F005-0F1AFA8F545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0906" y="6316133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0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cap="none" baseline="0">
          <a:solidFill>
            <a:schemeClr val="tx2"/>
          </a:solidFill>
          <a:latin typeface="PT Sans" panose="020B0503020203020204" pitchFamily="34" charset="77"/>
          <a:ea typeface="Verdana" panose="020B0604030504040204" pitchFamily="34" charset="0"/>
          <a:cs typeface="MuktaMahee Light" panose="020B0000000000000000" pitchFamily="34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4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2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lang="en-US" sz="18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lang="en-US" sz="16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4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2C0C7D4-0E2C-9B48-B1E3-698D0D065A6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6050128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2C0C7D4-0E2C-9B48-B1E3-698D0D065A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A9F14EBF-B2A2-2446-877F-0F3BABD39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dirty="0">
                <a:latin typeface="PT Sans" panose="020B0503020203020204" pitchFamily="34" charset="77"/>
                <a:ea typeface="PingFang HK" panose="020B0400000000000000" pitchFamily="34" charset="-120"/>
                <a:cs typeface="Nadeem" pitchFamily="2" charset="-78"/>
              </a:rPr>
              <a:t>Key Decision</a:t>
            </a:r>
            <a:endParaRPr lang="en-US" dirty="0">
              <a:solidFill>
                <a:srgbClr val="00B0F0"/>
              </a:solidFill>
              <a:latin typeface="PT Sans" panose="020B0503020203020204" pitchFamily="34" charset="77"/>
              <a:ea typeface="PingFang HK" panose="020B0400000000000000" pitchFamily="34" charset="-120"/>
              <a:cs typeface="Nadeem" pitchFamily="2" charset="-78"/>
            </a:endParaRPr>
          </a:p>
        </p:txBody>
      </p:sp>
      <p:sp>
        <p:nvSpPr>
          <p:cNvPr id="36" name="Subtitle 35">
            <a:extLst>
              <a:ext uri="{FF2B5EF4-FFF2-40B4-BE49-F238E27FC236}">
                <a16:creationId xmlns:a16="http://schemas.microsoft.com/office/drawing/2014/main" id="{65138767-41E9-9740-9C5F-C26DF12AB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B5E8866B-A0EF-3040-9C59-56BC030C754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1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319A84F-18CC-804E-95D6-51050B96E2D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1331113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319A84F-18CC-804E-95D6-51050B96E2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8AA8ACA-056B-3D49-B902-1DCB168A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en-US" b="1" dirty="0"/>
              <a:t>Key Decision: </a:t>
            </a:r>
            <a:r>
              <a:rPr lang="en-US" dirty="0"/>
              <a:t>Options and Recommendations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CAA10-C517-A04A-AFF3-9132C85A15D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venir Light" panose="020B0402020203020204" pitchFamily="34" charset="77"/>
              </a:rPr>
              <a:t>Issue summary with options considered and recommendations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8D5C8F0-E803-404D-8E83-036668D12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999493"/>
              </p:ext>
            </p:extLst>
          </p:nvPr>
        </p:nvGraphicFramePr>
        <p:xfrm>
          <a:off x="258939" y="1893683"/>
          <a:ext cx="1161538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014">
                  <a:extLst>
                    <a:ext uri="{9D8B030D-6E8A-4147-A177-3AD203B41FA5}">
                      <a16:colId xmlns:a16="http://schemas.microsoft.com/office/drawing/2014/main" val="1857962576"/>
                    </a:ext>
                  </a:extLst>
                </a:gridCol>
                <a:gridCol w="1498522">
                  <a:extLst>
                    <a:ext uri="{9D8B030D-6E8A-4147-A177-3AD203B41FA5}">
                      <a16:colId xmlns:a16="http://schemas.microsoft.com/office/drawing/2014/main" val="1773794618"/>
                    </a:ext>
                  </a:extLst>
                </a:gridCol>
                <a:gridCol w="1609859">
                  <a:extLst>
                    <a:ext uri="{9D8B030D-6E8A-4147-A177-3AD203B41FA5}">
                      <a16:colId xmlns:a16="http://schemas.microsoft.com/office/drawing/2014/main" val="2848329135"/>
                    </a:ext>
                  </a:extLst>
                </a:gridCol>
                <a:gridCol w="2292439">
                  <a:extLst>
                    <a:ext uri="{9D8B030D-6E8A-4147-A177-3AD203B41FA5}">
                      <a16:colId xmlns:a16="http://schemas.microsoft.com/office/drawing/2014/main" val="3231283786"/>
                    </a:ext>
                  </a:extLst>
                </a:gridCol>
                <a:gridCol w="2730322">
                  <a:extLst>
                    <a:ext uri="{9D8B030D-6E8A-4147-A177-3AD203B41FA5}">
                      <a16:colId xmlns:a16="http://schemas.microsoft.com/office/drawing/2014/main" val="161382428"/>
                    </a:ext>
                  </a:extLst>
                </a:gridCol>
                <a:gridCol w="2421228">
                  <a:extLst>
                    <a:ext uri="{9D8B030D-6E8A-4147-A177-3AD203B41FA5}">
                      <a16:colId xmlns:a16="http://schemas.microsoft.com/office/drawing/2014/main" val="18601511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latin typeface="PT Sans" panose="020B0503020203020204" pitchFamily="34" charset="7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T Sans" panose="020B0503020203020204" pitchFamily="34" charset="77"/>
                        </a:rPr>
                        <a:t>Pros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T Sans" panose="020B0503020203020204" pitchFamily="34" charset="77"/>
                        </a:rPr>
                        <a:t>Cons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T Sans" panose="020B0503020203020204" pitchFamily="34" charset="77"/>
                        </a:rPr>
                        <a:t>Manual Effort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T Sans" panose="020B0503020203020204" pitchFamily="34" charset="77"/>
                        </a:rPr>
                        <a:t>One Time Cost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T Sans" panose="020B0503020203020204" pitchFamily="34" charset="77"/>
                        </a:rPr>
                        <a:t>Monthly Cost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235720"/>
                  </a:ext>
                </a:extLst>
              </a:tr>
              <a:tr h="1064255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Option 1: </a:t>
                      </a:r>
                    </a:p>
                    <a:p>
                      <a:pPr algn="r"/>
                      <a:r>
                        <a:rPr lang="en-US" sz="1200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Full Automation</a:t>
                      </a:r>
                    </a:p>
                    <a:p>
                      <a:pPr algn="r"/>
                      <a:endParaRPr lang="en-US" sz="1000" dirty="0">
                        <a:solidFill>
                          <a:schemeClr val="bg1"/>
                        </a:solidFill>
                        <a:latin typeface="PT Sans" panose="020B0503020203020204" pitchFamily="34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Fully automated with no manual intervention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Significant unforeseen upfront investment and monthly cost for an unproven channel 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None (other than validation)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Fulfilment Portal: $200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Automation: $5,200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PO (850): $1.,200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ASN (856): $1,200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PO Acknowledge (855): $1,200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Inventory (846): $1,200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Automated Forwarding: $400</a:t>
                      </a:r>
                      <a:endParaRPr lang="en-US" sz="1100" dirty="0">
                        <a:latin typeface="PT Sans" panose="020B0503020203020204" pitchFamily="34" charset="77"/>
                      </a:endParaRPr>
                    </a:p>
                    <a:p>
                      <a:pPr marL="171450" lvl="0" indent="-171450">
                        <a:buFont typeface="Wingdings" pitchFamily="2" charset="2"/>
                        <a:buChar char="§"/>
                      </a:pPr>
                      <a:r>
                        <a:rPr lang="en-US" sz="1100" b="1" dirty="0">
                          <a:latin typeface="PT Sans" panose="020B0503020203020204" pitchFamily="34" charset="77"/>
                        </a:rPr>
                        <a:t>Total: $5,400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Fulfilment Portal: $126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Automation: $307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PO (850): $50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ASN (856): $50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PO Acknowledge (855): $50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Inventory (846): $58</a:t>
                      </a:r>
                    </a:p>
                    <a:p>
                      <a:pPr marL="628650" lvl="1" indent="-171450">
                        <a:buFont typeface="Wingdings" pitchFamily="2" charset="2"/>
                        <a:buChar char="§"/>
                      </a:pPr>
                      <a:r>
                        <a:rPr lang="en-US" sz="800" dirty="0">
                          <a:latin typeface="PT Sans" panose="020B0503020203020204" pitchFamily="34" charset="77"/>
                        </a:rPr>
                        <a:t>Automated Forwarding: $99</a:t>
                      </a:r>
                      <a:endParaRPr lang="en-US" sz="1100" dirty="0">
                        <a:latin typeface="PT Sans" panose="020B0503020203020204" pitchFamily="34" charset="77"/>
                      </a:endParaRPr>
                    </a:p>
                    <a:p>
                      <a:pPr marL="171450" lvl="0" indent="-171450">
                        <a:buFont typeface="Wingdings" pitchFamily="2" charset="2"/>
                        <a:buChar char="§"/>
                      </a:pPr>
                      <a:r>
                        <a:rPr lang="en-US" sz="1100" b="1" dirty="0">
                          <a:latin typeface="PT Sans" panose="020B0503020203020204" pitchFamily="34" charset="77"/>
                        </a:rPr>
                        <a:t>Total: $433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365177"/>
                  </a:ext>
                </a:extLst>
              </a:tr>
              <a:tr h="1064255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Option 2: </a:t>
                      </a:r>
                    </a:p>
                    <a:p>
                      <a:pPr algn="r"/>
                      <a:r>
                        <a:rPr lang="en-US" sz="1200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Auto Forwarding</a:t>
                      </a:r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Way less expensive but requires more manual intervention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i="1" dirty="0">
                          <a:latin typeface="PT Sans" panose="020B0503020203020204" pitchFamily="34" charset="77"/>
                        </a:rPr>
                        <a:t>Should</a:t>
                      </a:r>
                      <a:r>
                        <a:rPr lang="en-US" sz="1100" dirty="0">
                          <a:latin typeface="PT Sans" panose="020B0503020203020204" pitchFamily="34" charset="77"/>
                        </a:rPr>
                        <a:t> be able to avoid BP+SPS cost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Deviates from original architecture (SPS to SEKO360)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Some manual processing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Order Acknowledge (855)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Invoice (810)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Order Status (870)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Fulfilment Portal: $200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Auto Forwarding: $400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b="1" dirty="0">
                          <a:latin typeface="PT Sans" panose="020B0503020203020204" pitchFamily="34" charset="77"/>
                        </a:rPr>
                        <a:t>Total: $600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Fulfilment Portal: $126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Auto Forwarding: $58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b="1" dirty="0">
                          <a:latin typeface="PT Sans" panose="020B0503020203020204" pitchFamily="34" charset="77"/>
                        </a:rPr>
                        <a:t>Total: $184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endParaRPr lang="en-US" sz="1100" dirty="0">
                        <a:latin typeface="PT Sans" panose="020B0503020203020204" pitchFamily="34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171096"/>
                  </a:ext>
                </a:extLst>
              </a:tr>
              <a:tr h="1064255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Option 3:</a:t>
                      </a:r>
                    </a:p>
                    <a:p>
                      <a:pPr algn="r"/>
                      <a:r>
                        <a:rPr lang="en-US" sz="1200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Fulfilment Portal</a:t>
                      </a:r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No incremental cost but fully manual process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100" i="1" dirty="0">
                          <a:latin typeface="PT Sans" panose="020B0503020203020204" pitchFamily="34" charset="77"/>
                        </a:rPr>
                        <a:t>Should</a:t>
                      </a:r>
                      <a:r>
                        <a:rPr lang="en-US" sz="1100" dirty="0">
                          <a:latin typeface="PT Sans" panose="020B0503020203020204" pitchFamily="34" charset="77"/>
                        </a:rPr>
                        <a:t> be able to avoid BP+SPS cost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endParaRPr lang="en-US" sz="1100" dirty="0">
                        <a:latin typeface="PT Sans" panose="020B0503020203020204" pitchFamily="34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Super manual process 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Increases risk/workload on warehouse 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Orders (850)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Order Acknowledge (855)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ASN (856)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Invoice (810)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Inventory (846)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Order Status (870)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Warehouse Shipping Advice (945)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Fulfilment Portal: $200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endParaRPr lang="en-US" sz="1100" dirty="0">
                        <a:latin typeface="PT Sans" panose="020B0503020203020204" pitchFamily="34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100" dirty="0">
                          <a:latin typeface="PT Sans" panose="020B0503020203020204" pitchFamily="34" charset="77"/>
                        </a:rPr>
                        <a:t>SPS Fulfilment Portal: $126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endParaRPr lang="en-US" sz="1100" dirty="0">
                        <a:latin typeface="PT Sans" panose="020B0503020203020204" pitchFamily="34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7095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85862500-3CD0-7443-A02E-4AB6888F63E7}"/>
              </a:ext>
            </a:extLst>
          </p:cNvPr>
          <p:cNvSpPr/>
          <p:nvPr/>
        </p:nvSpPr>
        <p:spPr>
          <a:xfrm>
            <a:off x="258939" y="3452881"/>
            <a:ext cx="11644201" cy="1270660"/>
          </a:xfrm>
          <a:prstGeom prst="rect">
            <a:avLst/>
          </a:prstGeom>
          <a:solidFill>
            <a:schemeClr val="accent6">
              <a:alpha val="15000"/>
            </a:schemeClr>
          </a:solidFill>
          <a:ln w="19050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Raleway" panose="020B0503030101060003" pitchFamily="34" charset="77"/>
              </a:rPr>
              <a:t>Recommendation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6D552-A51C-EE43-B783-19116CA6EB3A}"/>
              </a:ext>
            </a:extLst>
          </p:cNvPr>
          <p:cNvSpPr/>
          <p:nvPr/>
        </p:nvSpPr>
        <p:spPr>
          <a:xfrm>
            <a:off x="1326523" y="1493949"/>
            <a:ext cx="10547799" cy="3997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2"/>
                </a:solidFill>
                <a:latin typeface="PT Sans" panose="020B0503020203020204" pitchFamily="34" charset="77"/>
              </a:rPr>
              <a:t>Issue:</a:t>
            </a:r>
            <a:r>
              <a:rPr lang="en-US" sz="1200" dirty="0">
                <a:solidFill>
                  <a:schemeClr val="tx2"/>
                </a:solidFill>
                <a:latin typeface="PT Sans" panose="020B0503020203020204" pitchFamily="34" charset="77"/>
              </a:rPr>
              <a:t> U</a:t>
            </a:r>
            <a:r>
              <a:rPr lang="en-US" sz="1200" dirty="0">
                <a:solidFill>
                  <a:srgbClr val="2D323D"/>
                </a:solidFill>
                <a:latin typeface="PT Sans" panose="020B0503020203020204" pitchFamily="34" charset="77"/>
              </a:rPr>
              <a:t>nplanned incremental costs to activate the automated integration on the SPS Commerce side and need a decision on how to proceed. </a:t>
            </a:r>
            <a:endParaRPr lang="en-US" sz="1200" dirty="0">
              <a:solidFill>
                <a:schemeClr val="tx2"/>
              </a:solidFill>
              <a:latin typeface="PT Sans" panose="020B0503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877407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505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4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m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4&quot;&gt;&lt;elem m_fUsage=&quot;2.45147037453192062628E+00&quot;&gt;&lt;m_msothmcolidx val=&quot;0&quot;/&gt;&lt;m_rgb r=&quot;5B&quot; g=&quot;5B&quot; b=&quot;5B&quot;/&gt;&lt;/elem&gt;&lt;elem m_fUsage=&quot;1.96668946218560236616E+00&quot;&gt;&lt;m_msothmcolidx val=&quot;0&quot;/&gt;&lt;m_rgb r=&quot;00&quot; g=&quot;4B&quot; b=&quot;67&quot;/&gt;&lt;/elem&gt;&lt;elem m_fUsage=&quot;1.81602257449954351820E+00&quot;&gt;&lt;m_msothmcolidx val=&quot;0&quot;/&gt;&lt;m_rgb r=&quot;49&quot; g=&quot;49&quot; b=&quot;49&quot;/&gt;&lt;/elem&gt;&lt;elem m_fUsage=&quot;1.07420217816368301911E+00&quot;&gt;&lt;m_msothmcolidx val=&quot;0&quot;/&gt;&lt;m_rgb r=&quot;6D&quot; g=&quot;6D&quot; b=&quot;6D&quot;/&gt;&lt;/elem&gt;&lt;elem m_fUsage=&quot;9.77910489000000326953E-01&quot;&gt;&lt;m_msothmcolidx val=&quot;0&quot;/&gt;&lt;m_rgb r=&quot;00&quot; g=&quot;3F&quot; b=&quot;56&quot;/&gt;&lt;/elem&gt;&lt;elem m_fUsage=&quot;8.75313166030730172018E-01&quot;&gt;&lt;m_msothmcolidx val=&quot;0&quot;/&gt;&lt;m_rgb r=&quot;24&quot; g=&quot;24&quot; b=&quot;24&quot;/&gt;&lt;/elem&gt;&lt;elem m_fUsage=&quot;3.82080184478588880115E-01&quot;&gt;&lt;m_msothmcolidx val=&quot;0&quot;/&gt;&lt;m_rgb r=&quot;37&quot; g=&quot;37&quot; b=&quot;37&quot;/&gt;&lt;/elem&gt;&lt;elem m_fUsage=&quot;1.31726465136437487224E-01&quot;&gt;&lt;m_msothmcolidx val=&quot;0&quot;/&gt;&lt;m_rgb r=&quot;01&quot; g=&quot;64&quot; b=&quot;89&quot;/&gt;&lt;/elem&gt;&lt;elem m_fUsage=&quot;1.14900293486621840611E-01&quot;&gt;&lt;m_msothmcolidx val=&quot;0&quot;/&gt;&lt;m_rgb r=&quot;12&quot; g=&quot;12&quot; b=&quot;12&quot;/&gt;&lt;/elem&gt;&lt;elem m_fUsage=&quot;8.86293811965250810658E-02&quot;&gt;&lt;m_msothmcolidx val=&quot;0&quot;/&gt;&lt;m_rgb r=&quot;97&quot; g=&quot;97&quot; b=&quot;97&quot;/&gt;&lt;/elem&gt;&lt;elem m_fUsage=&quot;1.33027946472911474951E-02&quot;&gt;&lt;m_msothmcolidx val=&quot;0&quot;/&gt;&lt;m_rgb r=&quot;86&quot; g=&quot;86&quot; b=&quot;86&quot;/&gt;&lt;/elem&gt;&lt;elem m_fUsage=&quot;1.21627720028333226321E-02&quot;&gt;&lt;m_msothmcolidx val=&quot;0&quot;/&gt;&lt;m_rgb r=&quot;79&quot; g=&quot;79&quot; b=&quot;79&quot;/&gt;&lt;/elem&gt;&lt;elem m_fUsage=&quot;1.07752636643058292976E-02&quot;&gt;&lt;m_msothmcolidx val=&quot;0&quot;/&gt;&lt;m_rgb r=&quot;11&quot; g=&quot;11&quot; b=&quot;F0&quot;/&gt;&lt;/elem&gt;&lt;elem m_fUsage=&quot;1.03648145836104602774E-02&quot;&gt;&lt;m_msothmcolidx val=&quot;0&quot;/&gt;&lt;m_rgb r=&quot;22&quot; g=&quot;22&quot; b=&quot;22&quot;/&gt;&lt;/elem&gt;&lt;elem m_fUsage=&quot;1.01563738520664102738E-02&quot;&gt;&lt;m_msothmcolidx val=&quot;0&quot;/&gt;&lt;m_rgb r=&quot;33&quot; g=&quot;33&quot; b=&quot;33&quot;/&gt;&lt;/elem&gt;&lt;elem m_fUsage=&quot;1.00736984457412120236E-02&quot;&gt;&lt;m_msothmcolidx val=&quot;0&quot;/&gt;&lt;m_rgb r=&quot;5F&quot; g=&quot;5F&quot; b=&quot;5F&quot;/&gt;&lt;/elem&gt;&lt;elem m_fUsage=&quot;8.72796356808772273717E-03&quot;&gt;&lt;m_msothmcolidx val=&quot;0&quot;/&gt;&lt;m_rgb r=&quot;6C&quot; g=&quot;6C&quot; b=&quot;6C&quot;/&gt;&lt;/elem&gt;&lt;elem m_fUsage=&quot;7.06965049015105539976E-03&quot;&gt;&lt;m_msothmcolidx val=&quot;0&quot;/&gt;&lt;m_rgb r=&quot;42&quot; g=&quot;42&quot; b=&quot;42&quot;/&gt;&lt;/elem&gt;&lt;elem m_fUsage=&quot;5.15377520732011960153E-03&quot;&gt;&lt;m_msothmcolidx val=&quot;0&quot;/&gt;&lt;m_rgb r=&quot;0E&quot; g=&quot;0E&quot; b=&quot;0E&quot;/&gt;&lt;/elem&gt;&lt;elem m_fUsage=&quot;4.17455791792929655631E-03&quot;&gt;&lt;m_msothmcolidx val=&quot;0&quot;/&gt;&lt;m_rgb r=&quot;F0&quot; g=&quot;00&quot; b=&quot;B0&quot;/&gt;&lt;/elem&gt;&lt;elem m_fUsage=&quot;3.75710212613636698742E-03&quot;&gt;&lt;m_msothmcolidx val=&quot;0&quot;/&gt;&lt;m_rgb r=&quot;EB&quot; g=&quot;EB&quot; b=&quot;EB&quot;/&gt;&lt;/elem&gt;&lt;elem m_fUsage=&quot;3.38139191352273020194E-03&quot;&gt;&lt;m_msothmcolidx val=&quot;0&quot;/&gt;&lt;m_rgb r=&quot;D6&quot; g=&quot;D6&quot; b=&quot;D6&quot;/&gt;&lt;/elem&gt;&lt;elem m_fUsage=&quot;3.04325272217045731185E-03&quot;&gt;&lt;m_msothmcolidx val=&quot;0&quot;/&gt;&lt;m_rgb r=&quot;A9&quot; g=&quot;A9&quot; b=&quot;A9&quot;/&gt;&lt;/elem&gt;&lt;elem m_fUsage=&quot;2.73892744995341171077E-03&quot;&gt;&lt;m_msothmcolidx val=&quot;0&quot;/&gt;&lt;m_rgb r=&quot;92&quot; g=&quot;92&quot; b=&quot;92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DF v2">
      <a:dk1>
        <a:srgbClr val="000000"/>
      </a:dk1>
      <a:lt1>
        <a:srgbClr val="FFFFFF"/>
      </a:lt1>
      <a:dk2>
        <a:srgbClr val="373737"/>
      </a:dk2>
      <a:lt2>
        <a:srgbClr val="FAFAFA"/>
      </a:lt2>
      <a:accent1>
        <a:srgbClr val="96CDFF"/>
      </a:accent1>
      <a:accent2>
        <a:srgbClr val="FCFCFC"/>
      </a:accent2>
      <a:accent3>
        <a:srgbClr val="F6F9FD"/>
      </a:accent3>
      <a:accent4>
        <a:srgbClr val="33539F"/>
      </a:accent4>
      <a:accent5>
        <a:srgbClr val="FDC7F7"/>
      </a:accent5>
      <a:accent6>
        <a:srgbClr val="FAEBFF"/>
      </a:accent6>
      <a:hlink>
        <a:srgbClr val="F00010"/>
      </a:hlink>
      <a:folHlink>
        <a:srgbClr val="0010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28911</TotalTime>
  <Words>325</Words>
  <Application>Microsoft Macintosh PowerPoint</Application>
  <PresentationFormat>Widescreen</PresentationFormat>
  <Paragraphs>62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Avenir Light</vt:lpstr>
      <vt:lpstr>Calibri</vt:lpstr>
      <vt:lpstr>Courier New</vt:lpstr>
      <vt:lpstr>PT Sans</vt:lpstr>
      <vt:lpstr>Raleway</vt:lpstr>
      <vt:lpstr>Wingdings</vt:lpstr>
      <vt:lpstr>Custom Design</vt:lpstr>
      <vt:lpstr>think-cell Slide</vt:lpstr>
      <vt:lpstr>Key Decision</vt:lpstr>
      <vt:lpstr>Key Decision: Options and Recommendations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Long</dc:creator>
  <cp:lastModifiedBy>Brandon Long</cp:lastModifiedBy>
  <cp:revision>164</cp:revision>
  <dcterms:created xsi:type="dcterms:W3CDTF">2021-06-07T01:25:57Z</dcterms:created>
  <dcterms:modified xsi:type="dcterms:W3CDTF">2022-11-09T20:12:27Z</dcterms:modified>
</cp:coreProperties>
</file>